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60" r:id="rId4"/>
    <p:sldId id="272" r:id="rId5"/>
    <p:sldId id="271" r:id="rId6"/>
    <p:sldId id="269" r:id="rId7"/>
    <p:sldId id="273" r:id="rId8"/>
    <p:sldId id="258" r:id="rId9"/>
    <p:sldId id="280" r:id="rId10"/>
    <p:sldId id="261" r:id="rId11"/>
    <p:sldId id="264" r:id="rId12"/>
    <p:sldId id="279" r:id="rId13"/>
    <p:sldId id="274" r:id="rId14"/>
    <p:sldId id="259" r:id="rId15"/>
    <p:sldId id="281" r:id="rId16"/>
    <p:sldId id="275" r:id="rId17"/>
    <p:sldId id="282" r:id="rId18"/>
    <p:sldId id="262" r:id="rId19"/>
    <p:sldId id="283" r:id="rId20"/>
    <p:sldId id="276" r:id="rId21"/>
    <p:sldId id="277" r:id="rId22"/>
    <p:sldId id="278" r:id="rId23"/>
    <p:sldId id="263" r:id="rId2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9" autoAdjust="0"/>
    <p:restoredTop sz="94660"/>
  </p:normalViewPr>
  <p:slideViewPr>
    <p:cSldViewPr>
      <p:cViewPr varScale="1">
        <p:scale>
          <a:sx n="65" d="100"/>
          <a:sy n="65" d="100"/>
        </p:scale>
        <p:origin x="142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Norma\ouvidoria\Relat&#243;rios%20e%20Carta%20de%20Servi&#231;os%20ao%20Cidad&#227;o\1&#186;.%202014\RELAT&#211;RIO%20DA%20OUVIDORIA%20I.2014%20-%20LARA%20E%20FL&#193;VIA.doc!_1468738934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09425605476291"/>
          <c:y val="2.3673314950518809E-3"/>
          <c:w val="0.84874537757989232"/>
          <c:h val="0.84075970580799841"/>
        </c:manualLayout>
      </c:layout>
      <c:lineChart>
        <c:grouping val="standard"/>
        <c:varyColors val="0"/>
        <c:ser>
          <c:idx val="0"/>
          <c:order val="0"/>
          <c:tx>
            <c:strRef>
              <c:f>'[Gráfico em   Norma ouvidoria Relatórios e Carta de Serviços ao Cidadão 1º. 2014 RELATÓRIO DA OUVIDORIA I.2014 - LARA E FLÁVIA.doc]Plan1'!$B$1</c:f>
              <c:strCache>
                <c:ptCount val="1"/>
                <c:pt idx="0">
                  <c:v>Colunas2</c:v>
                </c:pt>
              </c:strCache>
            </c:strRef>
          </c:tx>
          <c:spPr>
            <a:ln>
              <a:solidFill>
                <a:schemeClr val="tx2">
                  <a:lumMod val="75000"/>
                </a:schemeClr>
              </a:solidFill>
            </a:ln>
          </c:spPr>
          <c:marker>
            <c:symbol val="circle"/>
            <c:size val="6"/>
            <c:spPr>
              <a:solidFill>
                <a:srgbClr val="002060"/>
              </a:solidFill>
            </c:spPr>
          </c:marker>
          <c:dLbls>
            <c:dLbl>
              <c:idx val="0"/>
              <c:layout>
                <c:manualLayout>
                  <c:x val="-2.2964558833503398E-2"/>
                  <c:y val="5.256213657701210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6681116648523658E-2"/>
                  <c:y val="-5.360971890716440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2522428036475962E-2"/>
                  <c:y val="5.728672566627246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0474807145745642E-2"/>
                  <c:y val="3.019169155579690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5.4654047276864862E-2"/>
                  <c:y val="-4.727007697672506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3.0224850609214334E-3"/>
                  <c:y val="-1.016826294821867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"/>
                  <c:y val="-1.125295445433139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>
                    <a:latin typeface="Arial" pitchFamily="34" charset="0"/>
                    <a:ea typeface="Arial Unicode MS" pitchFamily="34" charset="-128"/>
                    <a:cs typeface="Arial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'[Gráfico em   Norma ouvidoria Relatórios e Carta de Serviços ao Cidadão 1º. 2014 RELATÓRIO DA OUVIDORIA I.2014 - LARA E FLÁVIA.doc]Plan1'!$A$2:$A$7</c:f>
              <c:strCache>
                <c:ptCount val="6"/>
                <c:pt idx="0">
                  <c:v>2011</c:v>
                </c:pt>
                <c:pt idx="1">
                  <c:v>1º/2012</c:v>
                </c:pt>
                <c:pt idx="2">
                  <c:v>2º/2012</c:v>
                </c:pt>
                <c:pt idx="3">
                  <c:v>1º/2013</c:v>
                </c:pt>
                <c:pt idx="4">
                  <c:v>2º/2013</c:v>
                </c:pt>
                <c:pt idx="5">
                  <c:v>1º/2014</c:v>
                </c:pt>
              </c:strCache>
            </c:strRef>
          </c:cat>
          <c:val>
            <c:numRef>
              <c:f>'[Gráfico em   Norma ouvidoria Relatórios e Carta de Serviços ao Cidadão 1º. 2014 RELATÓRIO DA OUVIDORIA I.2014 - LARA E FLÁVIA.doc]Plan1'!$B$2:$B$7</c:f>
              <c:numCache>
                <c:formatCode>General</c:formatCode>
                <c:ptCount val="6"/>
                <c:pt idx="0">
                  <c:v>240</c:v>
                </c:pt>
                <c:pt idx="1">
                  <c:v>373</c:v>
                </c:pt>
                <c:pt idx="2">
                  <c:v>129</c:v>
                </c:pt>
                <c:pt idx="3">
                  <c:v>379</c:v>
                </c:pt>
                <c:pt idx="4">
                  <c:v>565</c:v>
                </c:pt>
                <c:pt idx="5">
                  <c:v>613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06556920"/>
        <c:axId val="206552216"/>
      </c:lineChart>
      <c:catAx>
        <c:axId val="206556920"/>
        <c:scaling>
          <c:orientation val="minMax"/>
        </c:scaling>
        <c:delete val="0"/>
        <c:axPos val="b"/>
        <c:numFmt formatCode="mmm/yy" sourceLinked="0"/>
        <c:majorTickMark val="out"/>
        <c:minorTickMark val="none"/>
        <c:tickLblPos val="low"/>
        <c:txPr>
          <a:bodyPr/>
          <a:lstStyle/>
          <a:p>
            <a:pPr>
              <a:defRPr sz="900" b="0">
                <a:latin typeface="+mn-lt"/>
                <a:cs typeface="Arial" pitchFamily="34" charset="0"/>
              </a:defRPr>
            </a:pPr>
            <a:endParaRPr lang="pt-BR"/>
          </a:p>
        </c:txPr>
        <c:crossAx val="20655221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065522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065569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012A86-329F-4C85-83BB-54F175DC9A67}" type="datetimeFigureOut">
              <a:rPr lang="pt-BR" smtClean="0"/>
              <a:pPr/>
              <a:t>25/08/2014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41E47FE-C71E-4936-A6F1-392939C298A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12A86-329F-4C85-83BB-54F175DC9A67}" type="datetimeFigureOut">
              <a:rPr lang="pt-BR" smtClean="0"/>
              <a:pPr/>
              <a:t>25/08/2014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1E47FE-C71E-4936-A6F1-392939C298A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12A86-329F-4C85-83BB-54F175DC9A67}" type="datetimeFigureOut">
              <a:rPr lang="pt-BR" smtClean="0"/>
              <a:pPr/>
              <a:t>25/08/2014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1E47FE-C71E-4936-A6F1-392939C298A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12A86-329F-4C85-83BB-54F175DC9A67}" type="datetimeFigureOut">
              <a:rPr lang="pt-BR" smtClean="0"/>
              <a:pPr/>
              <a:t>25/08/2014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1E47FE-C71E-4936-A6F1-392939C298A0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12A86-329F-4C85-83BB-54F175DC9A67}" type="datetimeFigureOut">
              <a:rPr lang="pt-BR" smtClean="0"/>
              <a:pPr/>
              <a:t>25/08/2014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1E47FE-C71E-4936-A6F1-392939C298A0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12A86-329F-4C85-83BB-54F175DC9A67}" type="datetimeFigureOut">
              <a:rPr lang="pt-BR" smtClean="0"/>
              <a:pPr/>
              <a:t>25/08/2014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1E47FE-C71E-4936-A6F1-392939C298A0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12A86-329F-4C85-83BB-54F175DC9A67}" type="datetimeFigureOut">
              <a:rPr lang="pt-BR" smtClean="0"/>
              <a:pPr/>
              <a:t>25/08/2014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1E47FE-C71E-4936-A6F1-392939C298A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12A86-329F-4C85-83BB-54F175DC9A67}" type="datetimeFigureOut">
              <a:rPr lang="pt-BR" smtClean="0"/>
              <a:pPr/>
              <a:t>25/08/2014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1E47FE-C71E-4936-A6F1-392939C298A0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12A86-329F-4C85-83BB-54F175DC9A67}" type="datetimeFigureOut">
              <a:rPr lang="pt-BR" smtClean="0"/>
              <a:pPr/>
              <a:t>25/08/2014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1E47FE-C71E-4936-A6F1-392939C298A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012A86-329F-4C85-83BB-54F175DC9A67}" type="datetimeFigureOut">
              <a:rPr lang="pt-BR" smtClean="0"/>
              <a:pPr/>
              <a:t>25/08/2014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1E47FE-C71E-4936-A6F1-392939C298A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012A86-329F-4C85-83BB-54F175DC9A67}" type="datetimeFigureOut">
              <a:rPr lang="pt-BR" smtClean="0"/>
              <a:pPr/>
              <a:t>25/08/2014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41E47FE-C71E-4936-A6F1-392939C298A0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012A86-329F-4C85-83BB-54F175DC9A67}" type="datetimeFigureOut">
              <a:rPr lang="pt-BR" smtClean="0"/>
              <a:pPr/>
              <a:t>25/08/2014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41E47FE-C71E-4936-A6F1-392939C298A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mailto:ouvidoria@unb.b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pt-BR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A Ouvidoria da UnB</a:t>
            </a:r>
            <a:endParaRPr lang="pt-BR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347864" y="3886200"/>
            <a:ext cx="4968552" cy="1270992"/>
          </a:xfrm>
        </p:spPr>
        <p:txBody>
          <a:bodyPr>
            <a:noAutofit/>
          </a:bodyPr>
          <a:lstStyle/>
          <a:p>
            <a:r>
              <a:rPr lang="pt-BR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Eurides</a:t>
            </a:r>
            <a:r>
              <a:rPr lang="pt-B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Araujo Costa Pessoa</a:t>
            </a:r>
          </a:p>
          <a:p>
            <a:r>
              <a:rPr lang="pt-BR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Ouvidora</a:t>
            </a:r>
            <a:endParaRPr lang="pt-B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47" y="2306737"/>
            <a:ext cx="3019425" cy="15144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Atualmente, a estrutura administrativa da OUV/UnB é composta por três servidoras do quadro permanente da Universidade, além da Ouvidora, mais uma estagiária de nível médio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</a:p>
          <a:p>
            <a:pPr marL="109728" indent="0" algn="just">
              <a:buNone/>
            </a:pPr>
            <a:endParaRPr lang="pt-BR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Atendimento das 8h às 20h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</a:p>
          <a:p>
            <a:pPr marL="109728" indent="0" algn="just">
              <a:buNone/>
            </a:pPr>
            <a:endParaRPr lang="pt-BR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Horário preferencial do cidadão(ã) para atendimento pessoal: primeiro horário, horário das 12h às 14h e a partir das 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16h 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até as 19h.</a:t>
            </a:r>
            <a:endParaRPr 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solidFill>
                  <a:srgbClr val="00B050"/>
                </a:solidFill>
              </a:rPr>
              <a:t>A Ouvidoria da UnB</a:t>
            </a:r>
            <a:endParaRPr lang="pt-BR" dirty="0">
              <a:solidFill>
                <a:srgbClr val="00B050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8316416" y="6525344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10/23</a:t>
            </a:r>
            <a:endParaRPr lang="pt-BR" sz="16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que a OUV/UnB não faz e não pode fazer:</a:t>
            </a:r>
          </a:p>
          <a:p>
            <a:pPr lvl="1" algn="just">
              <a:buFont typeface="Wingdings" pitchFamily="2" charset="2"/>
              <a:buChar char="§"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Receber manifestações anônimas (regimento);</a:t>
            </a:r>
          </a:p>
          <a:p>
            <a:pPr lvl="1" algn="just">
              <a:buFont typeface="Wingdings" pitchFamily="2" charset="2"/>
              <a:buChar char="§"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Emitir juízo de valor;</a:t>
            </a:r>
          </a:p>
          <a:p>
            <a:pPr lvl="1" algn="just">
              <a:buFont typeface="Wingdings" pitchFamily="2" charset="2"/>
              <a:buChar char="§"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Cercear a fala do cidadão(ã);</a:t>
            </a:r>
          </a:p>
          <a:p>
            <a:pPr lvl="1" algn="just">
              <a:buFont typeface="Wingdings" pitchFamily="2" charset="2"/>
              <a:buChar char="§"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Deixar de responder;</a:t>
            </a:r>
          </a:p>
          <a:p>
            <a:pPr lvl="1" algn="just">
              <a:buFont typeface="Wingdings" pitchFamily="2" charset="2"/>
              <a:buChar char="§"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Omitir-se diante das manifestações;</a:t>
            </a:r>
          </a:p>
          <a:p>
            <a:pPr lvl="1" algn="just">
              <a:buFont typeface="Wingdings" pitchFamily="2" charset="2"/>
              <a:buChar char="§"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Interferir na manifestação do usuário (enviada </a:t>
            </a:r>
            <a:r>
              <a:rPr lang="pt-BR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ipsis</a:t>
            </a:r>
            <a:r>
              <a:rPr lang="pt-BR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BR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litteris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), só são censuradas palavras de calão.</a:t>
            </a:r>
          </a:p>
          <a:p>
            <a:pPr>
              <a:buFont typeface="Wingdings" pitchFamily="2" charset="2"/>
              <a:buChar char="§"/>
            </a:pPr>
            <a:endParaRPr lang="pt-BR" dirty="0" smtClean="0">
              <a:solidFill>
                <a:srgbClr val="002060"/>
              </a:solidFill>
            </a:endParaRP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solidFill>
                  <a:srgbClr val="00B050"/>
                </a:solidFill>
              </a:rPr>
              <a:t>A Ouvidoria da UnB</a:t>
            </a:r>
            <a:endParaRPr lang="pt-BR" dirty="0">
              <a:solidFill>
                <a:srgbClr val="00B050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8316416" y="6525344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11/23</a:t>
            </a:r>
            <a:endParaRPr lang="pt-BR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 natureza do trabalho da Ouvidoria é:</a:t>
            </a:r>
          </a:p>
          <a:p>
            <a:pPr marL="109728" indent="0" algn="just">
              <a:buNone/>
            </a:pPr>
            <a:endParaRPr lang="pt-BR" sz="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 algn="just">
              <a:buFont typeface="Wingdings" pitchFamily="2" charset="2"/>
              <a:buChar char="§"/>
            </a:pP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Acuidade</a:t>
            </a: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</a:p>
          <a:p>
            <a:pPr marL="393192" lvl="1" indent="0" algn="just">
              <a:buNone/>
            </a:pPr>
            <a:endParaRPr lang="pt-BR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 algn="just">
              <a:buFont typeface="Wingdings" pitchFamily="2" charset="2"/>
              <a:buChar char="§"/>
            </a:pP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Mediação; e </a:t>
            </a:r>
            <a:endParaRPr lang="pt-BR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93192" lvl="1" indent="0" algn="just">
              <a:buNone/>
            </a:pPr>
            <a:endParaRPr lang="pt-BR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 algn="just">
              <a:buFont typeface="Wingdings" pitchFamily="2" charset="2"/>
              <a:buChar char="§"/>
            </a:pP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Envolvimento.</a:t>
            </a:r>
          </a:p>
          <a:p>
            <a:endParaRPr lang="pt-BR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solidFill>
                  <a:srgbClr val="00B050"/>
                </a:solidFill>
              </a:rPr>
              <a:t>A Ouvidoria da UnB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8316416" y="6525344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12/23</a:t>
            </a:r>
            <a:endParaRPr lang="pt-BR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Consultor da UnB: é um(a) servidor(a) do quadro de pessoal permanente da Universidade de Brasília responsável por consultar, perguntar, ir atrás da resposta junto à autoridade competente e por transmiti-la à Ouvidoria da UnB de forma clara e objetiva.</a:t>
            </a:r>
            <a:endParaRPr lang="pt-B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solidFill>
                  <a:srgbClr val="00B050"/>
                </a:solidFill>
              </a:rPr>
              <a:t>A Ouvidoria da UnB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900" y="5114925"/>
            <a:ext cx="2628900" cy="1743075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8316416" y="6525344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13/23</a:t>
            </a:r>
            <a:endParaRPr lang="pt-BR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4666523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importante papel dos consultores</a:t>
            </a:r>
          </a:p>
          <a:p>
            <a:pPr algn="just">
              <a:lnSpc>
                <a:spcPct val="150000"/>
              </a:lnSpc>
            </a:pPr>
            <a:endParaRPr lang="pt-BR" sz="105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consultor é indicado por autoridade competente para auxiliar na relação entre a autoridade competente e a Ouvidoria na resolução de demandas de usuários dos serviços prestados pela UnB, ou cidadãos que queiram se manifestar acerca da atuação da Instituição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solidFill>
                  <a:srgbClr val="00B050"/>
                </a:solidFill>
              </a:rPr>
              <a:t>A Ouvidoria da UnB</a:t>
            </a:r>
            <a:endParaRPr lang="pt-BR" dirty="0">
              <a:solidFill>
                <a:srgbClr val="00B050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8316416" y="6525344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14/23</a:t>
            </a:r>
            <a:endParaRPr lang="pt-BR" sz="16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466652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importante papel dos consultores</a:t>
            </a:r>
          </a:p>
          <a:p>
            <a:pPr marL="109728" indent="0" algn="ctr">
              <a:buNone/>
            </a:pPr>
            <a:endParaRPr lang="pt-BR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papel do consultor é de vital importância, pois recebe a informação e, de posse dessa, aborda o gestor, agiliza o retorno da resposta para a Ouvidoria, possibilitando o cumprimento de prazos. O consultor deve ter acesso direto à autoridade da área.</a:t>
            </a:r>
          </a:p>
          <a:p>
            <a:pPr algn="just"/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É informado de que o assunto é reservado e de que é vedado o encaminhamento direto da resposta.</a:t>
            </a:r>
            <a:endParaRPr 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solidFill>
                  <a:srgbClr val="00B050"/>
                </a:solidFill>
              </a:rPr>
              <a:t>A Ouvidoria da UnB</a:t>
            </a:r>
            <a:endParaRPr lang="pt-BR" dirty="0">
              <a:solidFill>
                <a:srgbClr val="00B050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8316416" y="6525344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15/23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2628126069"/>
      </p:ext>
    </p:ext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Perspectivas de futuro: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Maior utilização do importante canal da ouvidoria como um instrumento efetivo de melhoria da gestão institucional;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Melhor visibilidade da ouvidoria entre os segmentos (por meio dos canais internos e externos de comunicação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);</a:t>
            </a:r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solidFill>
                  <a:srgbClr val="00B050"/>
                </a:solidFill>
              </a:rPr>
              <a:t>A Ouvidoria da UnB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8316416" y="6525344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16/23</a:t>
            </a:r>
            <a:endParaRPr lang="pt-BR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Perspectivas de futuro: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Realizar 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pesquisa de satisfação dos usuários da Ouvidoria;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Concluir a revisão da Carta de Serviço da UnB ao Cidadão e sua publicação em inglês, espanhol e </a:t>
            </a:r>
            <a:r>
              <a:rPr lang="pt-BR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braile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endParaRPr 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solidFill>
                  <a:srgbClr val="00B050"/>
                </a:solidFill>
              </a:rPr>
              <a:t>A Ouvidoria da UnB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8316416" y="6525344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17/23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1933703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Os canais de atendimento da Ouvidoria são: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preferencialmente pelo sistema informatizado SISOUV, disponível no portal da UnB;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atendimento pessoal realizado pela Ouvidora, mediante agendamento e pelas Assessoras Técnicas da Ouvidoria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solidFill>
                  <a:srgbClr val="00B050"/>
                </a:solidFill>
              </a:rPr>
              <a:t>A Ouvidoria da UnB</a:t>
            </a:r>
            <a:endParaRPr lang="pt-BR" dirty="0">
              <a:solidFill>
                <a:srgbClr val="00B050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8316416" y="6525344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18/23</a:t>
            </a:r>
            <a:endParaRPr lang="pt-BR" sz="1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>
            <a:normAutofit/>
          </a:bodyPr>
          <a:lstStyle/>
          <a:p>
            <a:pPr algn="just">
              <a:spcBef>
                <a:spcPts val="1200"/>
              </a:spcBef>
            </a:pPr>
            <a:r>
              <a:rPr lang="pt-BR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Os canais de atendimento da Ouvidoria são:</a:t>
            </a:r>
          </a:p>
          <a:p>
            <a:pPr lvl="1" algn="just">
              <a:spcBef>
                <a:spcPts val="1200"/>
              </a:spcBef>
              <a:buFont typeface="Wingdings" pitchFamily="2" charset="2"/>
              <a:buChar char="§"/>
            </a:pPr>
            <a:r>
              <a:rPr lang="pt-BR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por </a:t>
            </a:r>
            <a:r>
              <a:rPr lang="pt-BR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meio de carta, endereçada à Ouvidoria da UnB: </a:t>
            </a:r>
            <a:r>
              <a:rPr lang="pt-BR" sz="2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Campus </a:t>
            </a:r>
            <a:r>
              <a:rPr lang="pt-BR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Universitário Darcy Ribeiro, prédio da Biblioteca Central, 2</a:t>
            </a:r>
            <a:r>
              <a:rPr lang="pt-BR" sz="2600" u="sng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</a:t>
            </a:r>
            <a:r>
              <a:rPr lang="pt-BR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andar, Brasília-DF, CEP </a:t>
            </a:r>
            <a:r>
              <a:rPr lang="pt-BR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70910-900;</a:t>
            </a:r>
            <a:endParaRPr lang="pt-BR" sz="2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 algn="just">
              <a:spcBef>
                <a:spcPts val="1200"/>
              </a:spcBef>
              <a:buFont typeface="Wingdings" pitchFamily="2" charset="2"/>
              <a:buChar char="§"/>
            </a:pPr>
            <a:r>
              <a:rPr lang="pt-BR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pelo </a:t>
            </a:r>
            <a:r>
              <a:rPr lang="pt-BR" sz="2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e-mail</a:t>
            </a:r>
            <a:r>
              <a:rPr lang="pt-BR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ouvidoria@unb.br, com as informações: nome completo, CPF, vínculo com a UnB ou se é comunidade externa, telefone de contato, informar se solicita sigilo do nome e a manifestação. </a:t>
            </a: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solidFill>
                  <a:srgbClr val="00B050"/>
                </a:solidFill>
              </a:rPr>
              <a:t>A Ouvidoria da UnB</a:t>
            </a:r>
            <a:endParaRPr lang="pt-BR" dirty="0">
              <a:solidFill>
                <a:srgbClr val="00B050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8316416" y="6525344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19/23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400051018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3456384"/>
          </a:xfrm>
        </p:spPr>
        <p:txBody>
          <a:bodyPr>
            <a:noAutofit/>
          </a:bodyPr>
          <a:lstStyle/>
          <a:p>
            <a:pPr algn="just"/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Criada pela Resolução do Conselho Universitário n.07, de 24 de maio de 2011.</a:t>
            </a:r>
          </a:p>
          <a:p>
            <a:pPr algn="just"/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Responsável pela promoção e defesa de direitos de estudantes, docentes, servidores técnico-administrativos e comunidade extrauniversitária em suas relações com a UnB, nas instâncias administrativas e acadêmicas.</a:t>
            </a:r>
            <a:endParaRPr 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solidFill>
                  <a:srgbClr val="00B050"/>
                </a:solidFill>
              </a:rPr>
              <a:t>A Ouvidoria da UnB</a:t>
            </a:r>
            <a:endParaRPr lang="pt-BR" dirty="0">
              <a:solidFill>
                <a:srgbClr val="00B050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8460432" y="6525344"/>
            <a:ext cx="683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2</a:t>
            </a:r>
            <a:r>
              <a:rPr lang="pt-BR" sz="1600" dirty="0" smtClean="0"/>
              <a:t>/23</a:t>
            </a:r>
            <a:endParaRPr lang="pt-BR" sz="1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 atual gestão, com o processo de divulgação do trabalho da Ouvidoria da UnB, os números tendem a crescer, como pode-se constatar no gráfico abaixo. Esse é o nosso papel: desenvolver uma ouvidoria mais ativa, a qual busca identificar os gargalos existentes na Universidade de modo a atuar como instrumento de gestão.</a:t>
            </a:r>
            <a:endParaRPr lang="pt-B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solidFill>
                  <a:srgbClr val="00B050"/>
                </a:solidFill>
              </a:rPr>
              <a:t>A Ouvidoria da UnB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8316416" y="6525344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20/23</a:t>
            </a:r>
            <a:endParaRPr lang="pt-BR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dirty="0" smtClean="0">
                <a:solidFill>
                  <a:srgbClr val="00B050"/>
                </a:solidFill>
              </a:rPr>
              <a:t/>
            </a:r>
            <a:br>
              <a:rPr lang="pt-BR" dirty="0" smtClean="0">
                <a:solidFill>
                  <a:srgbClr val="00B050"/>
                </a:solidFill>
              </a:rPr>
            </a:br>
            <a:r>
              <a:rPr lang="pt-BR" sz="3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Crescimento semestral de demandas</a:t>
            </a:r>
            <a:endParaRPr lang="pt-BR" sz="3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8316416" y="6525344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21/23</a:t>
            </a:r>
            <a:endParaRPr lang="pt-BR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“A cidadania não é atitude passiva, mas ação permanente, em favor da comunidade”.</a:t>
            </a:r>
          </a:p>
          <a:p>
            <a:pPr algn="r">
              <a:buNone/>
            </a:pPr>
            <a:r>
              <a:rPr lang="pt-BR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Tancredo Neves</a:t>
            </a:r>
          </a:p>
          <a:p>
            <a:pPr algn="r">
              <a:buNone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Em, 15 de janeiro de 1985.</a:t>
            </a: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solidFill>
                  <a:srgbClr val="00B050"/>
                </a:solidFill>
              </a:rPr>
              <a:t>A Ouvidoria da UnB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8316416" y="6525344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22/23</a:t>
            </a:r>
            <a:endParaRPr lang="pt-BR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pt-B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Eurides Araujo Costa </a:t>
            </a:r>
            <a:r>
              <a:rPr lang="pt-B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Pessoa</a:t>
            </a:r>
          </a:p>
          <a:p>
            <a:pPr marL="109728" indent="0">
              <a:buNone/>
            </a:pPr>
            <a:endParaRPr lang="pt-BR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pt-B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hlinkClick r:id="rId2"/>
              </a:rPr>
              <a:t>ouvidoria@unb.br</a:t>
            </a:r>
            <a:endParaRPr lang="pt-BR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09728" indent="0">
              <a:buNone/>
            </a:pPr>
            <a:endParaRPr lang="pt-BR" sz="3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pt-B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Fones:   +55 61 </a:t>
            </a:r>
            <a:r>
              <a:rPr lang="pt-B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31072705</a:t>
            </a:r>
          </a:p>
          <a:p>
            <a:pPr marL="109728" indent="0">
              <a:buNone/>
            </a:pPr>
            <a:endParaRPr lang="pt-BR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pt-B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Celular:  </a:t>
            </a:r>
            <a:r>
              <a:rPr lang="pt-B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+55 </a:t>
            </a:r>
            <a:r>
              <a:rPr lang="pt-B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61 99701320</a:t>
            </a:r>
          </a:p>
          <a:p>
            <a:pPr>
              <a:buFont typeface="Wingdings" pitchFamily="2" charset="2"/>
              <a:buChar char="§"/>
            </a:pPr>
            <a:endParaRPr lang="pt-BR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pt-B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Obrigada! </a:t>
            </a:r>
            <a:endParaRPr lang="pt-BR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solidFill>
                  <a:srgbClr val="00B050"/>
                </a:solidFill>
              </a:rPr>
              <a:t>A Ouvidoria da UnB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8316416" y="6525344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23/23</a:t>
            </a:r>
            <a:endParaRPr lang="pt-BR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4824536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Tem desenvolvido ações proativas, levando informações à comunidade acerca de assédios sexual e moral e direitos e deveres dos cidadãos</a:t>
            </a: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</a:p>
          <a:p>
            <a:pPr marL="109728" indent="0" algn="just">
              <a:buNone/>
            </a:pPr>
            <a:endParaRPr lang="pt-BR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Tem estabelecido conversas com titulares de unidades acadêmicas e administrativas com vistas a conhecer os problemas enfrentados. </a:t>
            </a:r>
          </a:p>
          <a:p>
            <a:pPr algn="just">
              <a:buFont typeface="Wingdings" pitchFamily="2" charset="2"/>
              <a:buChar char="§"/>
            </a:pPr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BR" sz="5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pt-BR" sz="2000" dirty="0">
              <a:solidFill>
                <a:srgbClr val="002060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solidFill>
                  <a:srgbClr val="00B050"/>
                </a:solidFill>
              </a:rPr>
              <a:t>A Ouvidoria da UnB</a:t>
            </a:r>
            <a:endParaRPr lang="pt-BR" dirty="0">
              <a:solidFill>
                <a:srgbClr val="00B050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8460432" y="6525344"/>
            <a:ext cx="683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3/23</a:t>
            </a:r>
            <a:endParaRPr lang="pt-BR" sz="16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Tem </a:t>
            </a: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recomendado / sugerido </a:t>
            </a: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mudanças nos processos no sentido de que erros sejam minimizados, prazos sejam cumpridos, visando à melhoria das atividades na UnB.</a:t>
            </a: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solidFill>
                  <a:srgbClr val="00B050"/>
                </a:solidFill>
              </a:rPr>
              <a:t>A Ouvidoria da UnB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8460432" y="6525344"/>
            <a:ext cx="683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4</a:t>
            </a:r>
            <a:r>
              <a:rPr lang="pt-BR" sz="1600" dirty="0" smtClean="0"/>
              <a:t>/23</a:t>
            </a:r>
            <a:endParaRPr lang="pt-BR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Font typeface="Wingdings" pitchFamily="2" charset="2"/>
              <a:buChar char="§"/>
            </a:pPr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Ouvidoria da UnB recebe: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logios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sugestões e pedidos de 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informação (não são os da Lei nº 12.527/11);</a:t>
            </a:r>
          </a:p>
          <a:p>
            <a:pPr marL="393192" lvl="1" indent="0" algn="just">
              <a:lnSpc>
                <a:spcPct val="150000"/>
              </a:lnSpc>
              <a:buNone/>
            </a:pPr>
            <a:endParaRPr lang="pt-BR" sz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denúncias e reclamações acerca de atos ilegais e de improbidade administrativa e encaminha às autoridades competentes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</a:p>
          <a:p>
            <a:pPr marL="393192" lvl="1" indent="0" algn="just">
              <a:lnSpc>
                <a:spcPct val="150000"/>
              </a:lnSpc>
              <a:buNone/>
            </a:pPr>
            <a:endParaRPr lang="pt-BR" sz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romove 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reconhece os direitos de grupos 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vulneráveis / discriminados 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busca a igualdade de tratamento;</a:t>
            </a: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solidFill>
                  <a:srgbClr val="00B050"/>
                </a:solidFill>
              </a:rPr>
              <a:t>A Ouvidoria da UnB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8460432" y="6525344"/>
            <a:ext cx="683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5</a:t>
            </a:r>
            <a:r>
              <a:rPr lang="pt-BR" sz="1600" dirty="0" smtClean="0"/>
              <a:t>/23</a:t>
            </a:r>
            <a:endParaRPr lang="pt-BR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Trata as demandas apresentadas com equanimidade visando fazer com que o/a cidadão/ã seja ouvido/a, tenha seu direito reconhecido e receba a resposta das áreas demandadas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</a:p>
          <a:p>
            <a:pPr marL="109728" indent="0" algn="just">
              <a:buNone/>
            </a:pPr>
            <a:endParaRPr lang="pt-BR" sz="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Realiza oitivas</a:t>
            </a: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(individual e as partes);</a:t>
            </a:r>
          </a:p>
          <a:p>
            <a:pPr marL="109728" indent="0">
              <a:buNone/>
            </a:pPr>
            <a:endParaRPr lang="pt-BR" sz="7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Utiliza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técnica de mediação (diálogo entre as partes) em busca de entendimento e boa convivência entre as partes (conciliação).</a:t>
            </a:r>
          </a:p>
          <a:p>
            <a:pPr>
              <a:buFont typeface="Wingdings" pitchFamily="2" charset="2"/>
              <a:buChar char="§"/>
            </a:pP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solidFill>
                  <a:srgbClr val="00B050"/>
                </a:solidFill>
              </a:rPr>
              <a:t>A Ouvidoria da UnB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8460432" y="6525344"/>
            <a:ext cx="683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6</a:t>
            </a:r>
            <a:r>
              <a:rPr lang="pt-BR" sz="1600" dirty="0" smtClean="0"/>
              <a:t>/23</a:t>
            </a:r>
            <a:endParaRPr lang="pt-BR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§"/>
            </a:pP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Recebe manifestações sigilosas a pedido do manifestante</a:t>
            </a: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</a:p>
          <a:p>
            <a:pPr marL="109728" indent="0" algn="just">
              <a:buNone/>
            </a:pPr>
            <a:endParaRPr lang="pt-BR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Realiza consultas às várias áreas do conhecimento, estabelece interfaces.</a:t>
            </a:r>
          </a:p>
          <a:p>
            <a:pPr>
              <a:buFont typeface="Wingdings" pitchFamily="2" charset="2"/>
              <a:buChar char="§"/>
            </a:pP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solidFill>
                  <a:srgbClr val="00B050"/>
                </a:solidFill>
              </a:rPr>
              <a:t>A Ouvidoria da UnB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8460432" y="6525344"/>
            <a:ext cx="683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7</a:t>
            </a:r>
            <a:r>
              <a:rPr lang="pt-BR" sz="1600" dirty="0" smtClean="0"/>
              <a:t>/23</a:t>
            </a:r>
            <a:endParaRPr lang="pt-BR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1700807"/>
            <a:ext cx="8229600" cy="4032449"/>
          </a:xfrm>
        </p:spPr>
        <p:txBody>
          <a:bodyPr>
            <a:normAutofit/>
          </a:bodyPr>
          <a:lstStyle/>
          <a:p>
            <a:pPr algn="just"/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Possui uma instrução normativa que estabelece os prazos a serem observados para 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respostas</a:t>
            </a:r>
            <a:r>
              <a:rPr lang="pt-BR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09728" indent="0" algn="just">
              <a:buNone/>
            </a:pPr>
            <a:endParaRPr lang="pt-BR" sz="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 algn="just">
              <a:buFont typeface="Wingdings" pitchFamily="2" charset="2"/>
              <a:buChar char="§"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Denúncia: 30 dias </a:t>
            </a: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úteis;</a:t>
            </a:r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 algn="just">
              <a:buFont typeface="Wingdings" pitchFamily="2" charset="2"/>
              <a:buChar char="§"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Reclamação, Sugestão e demais manifestações: 15 dias úteis.</a:t>
            </a:r>
          </a:p>
          <a:p>
            <a:pPr algn="just">
              <a:buFont typeface="Wingdings" pitchFamily="2" charset="2"/>
              <a:buChar char="§"/>
            </a:pPr>
            <a:endParaRPr lang="pt-BR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É possível a prorrogação do prazo uma vez, desde que fundamentada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pt-B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solidFill>
                  <a:srgbClr val="00B050"/>
                </a:solidFill>
              </a:rPr>
              <a:t>A Ouvidoria da UnB</a:t>
            </a:r>
            <a:endParaRPr lang="pt-BR" dirty="0">
              <a:solidFill>
                <a:srgbClr val="00B050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8460432" y="6525344"/>
            <a:ext cx="683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8/23</a:t>
            </a:r>
            <a:endParaRPr lang="pt-BR" sz="16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1700807"/>
            <a:ext cx="8229600" cy="4032449"/>
          </a:xfrm>
        </p:spPr>
        <p:txBody>
          <a:bodyPr>
            <a:normAutofit/>
          </a:bodyPr>
          <a:lstStyle/>
          <a:p>
            <a:pPr algn="just"/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Quanto </a:t>
            </a:r>
            <a:r>
              <a:rPr lang="pt-B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aos pedidos de informação, também são registrados. No entanto, com relação a informações públicas a UnB conta com o Serviço de Informação ao Cidadão, LAI, Lei 12.527/11 que, atualmente, funciona em área contígua à Ouvidoria, mas não há vinculação.</a:t>
            </a: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solidFill>
                  <a:srgbClr val="00B050"/>
                </a:solidFill>
              </a:rPr>
              <a:t>A Ouvidoria da UnB</a:t>
            </a:r>
            <a:endParaRPr lang="pt-BR" dirty="0">
              <a:solidFill>
                <a:srgbClr val="00B050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8460432" y="6525344"/>
            <a:ext cx="683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/>
              <a:t>9</a:t>
            </a:r>
            <a:r>
              <a:rPr lang="pt-BR" sz="1600" dirty="0" smtClean="0"/>
              <a:t>/23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106980900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Fundição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410</TotalTime>
  <Words>987</Words>
  <Application>Microsoft Office PowerPoint</Application>
  <PresentationFormat>Apresentação na tela (4:3)</PresentationFormat>
  <Paragraphs>137</Paragraphs>
  <Slides>23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31" baseType="lpstr">
      <vt:lpstr>Arial Unicode MS</vt:lpstr>
      <vt:lpstr>Arial</vt:lpstr>
      <vt:lpstr>Lucida Sans Unicode</vt:lpstr>
      <vt:lpstr>Verdana</vt:lpstr>
      <vt:lpstr>Wingdings</vt:lpstr>
      <vt:lpstr>Wingdings 2</vt:lpstr>
      <vt:lpstr>Wingdings 3</vt:lpstr>
      <vt:lpstr>Concurso</vt:lpstr>
      <vt:lpstr>A Ouvidoria da UnB</vt:lpstr>
      <vt:lpstr>A Ouvidoria da UnB</vt:lpstr>
      <vt:lpstr>A Ouvidoria da UnB</vt:lpstr>
      <vt:lpstr>A Ouvidoria da UnB</vt:lpstr>
      <vt:lpstr>A Ouvidoria da UnB</vt:lpstr>
      <vt:lpstr>A Ouvidoria da UnB</vt:lpstr>
      <vt:lpstr>A Ouvidoria da UnB</vt:lpstr>
      <vt:lpstr>A Ouvidoria da UnB</vt:lpstr>
      <vt:lpstr>A Ouvidoria da UnB</vt:lpstr>
      <vt:lpstr>A Ouvidoria da UnB</vt:lpstr>
      <vt:lpstr>A Ouvidoria da UnB</vt:lpstr>
      <vt:lpstr>A Ouvidoria da UnB</vt:lpstr>
      <vt:lpstr>A Ouvidoria da UnB</vt:lpstr>
      <vt:lpstr>A Ouvidoria da UnB</vt:lpstr>
      <vt:lpstr>A Ouvidoria da UnB</vt:lpstr>
      <vt:lpstr>A Ouvidoria da UnB</vt:lpstr>
      <vt:lpstr>A Ouvidoria da UnB</vt:lpstr>
      <vt:lpstr>A Ouvidoria da UnB</vt:lpstr>
      <vt:lpstr>A Ouvidoria da UnB</vt:lpstr>
      <vt:lpstr>A Ouvidoria da UnB</vt:lpstr>
      <vt:lpstr> Crescimento semestral de demandas</vt:lpstr>
      <vt:lpstr>A Ouvidoria da UnB</vt:lpstr>
      <vt:lpstr>A Ouvidoria da UnB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Flávia</dc:creator>
  <cp:lastModifiedBy>tchu tchu</cp:lastModifiedBy>
  <cp:revision>53</cp:revision>
  <dcterms:created xsi:type="dcterms:W3CDTF">2014-08-01T20:01:10Z</dcterms:created>
  <dcterms:modified xsi:type="dcterms:W3CDTF">2014-08-26T02:53:25Z</dcterms:modified>
</cp:coreProperties>
</file>